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5"/>
  </p:notesMasterIdLst>
  <p:sldIdLst>
    <p:sldId id="384" r:id="rId3"/>
    <p:sldId id="386" r:id="rId4"/>
    <p:sldId id="415" r:id="rId5"/>
    <p:sldId id="413" r:id="rId6"/>
    <p:sldId id="333" r:id="rId7"/>
    <p:sldId id="396" r:id="rId8"/>
    <p:sldId id="408" r:id="rId9"/>
    <p:sldId id="410" r:id="rId10"/>
    <p:sldId id="335" r:id="rId11"/>
    <p:sldId id="336" r:id="rId12"/>
    <p:sldId id="337" r:id="rId13"/>
    <p:sldId id="338" r:id="rId14"/>
    <p:sldId id="339" r:id="rId15"/>
    <p:sldId id="340" r:id="rId16"/>
    <p:sldId id="341" r:id="rId17"/>
    <p:sldId id="409" r:id="rId18"/>
    <p:sldId id="343" r:id="rId19"/>
    <p:sldId id="344" r:id="rId20"/>
    <p:sldId id="345" r:id="rId21"/>
    <p:sldId id="346" r:id="rId22"/>
    <p:sldId id="414" r:id="rId23"/>
    <p:sldId id="380" r:id="rId24"/>
    <p:sldId id="419" r:id="rId25"/>
    <p:sldId id="349" r:id="rId26"/>
    <p:sldId id="378" r:id="rId27"/>
    <p:sldId id="375" r:id="rId28"/>
    <p:sldId id="350" r:id="rId29"/>
    <p:sldId id="351" r:id="rId30"/>
    <p:sldId id="411" r:id="rId31"/>
    <p:sldId id="412" r:id="rId32"/>
    <p:sldId id="377" r:id="rId33"/>
    <p:sldId id="394" r:id="rId34"/>
    <p:sldId id="420" r:id="rId35"/>
    <p:sldId id="383" r:id="rId36"/>
    <p:sldId id="356" r:id="rId37"/>
    <p:sldId id="353" r:id="rId38"/>
    <p:sldId id="357" r:id="rId39"/>
    <p:sldId id="358" r:id="rId40"/>
    <p:sldId id="359" r:id="rId41"/>
    <p:sldId id="360" r:id="rId42"/>
    <p:sldId id="362" r:id="rId43"/>
    <p:sldId id="363" r:id="rId44"/>
    <p:sldId id="361" r:id="rId45"/>
    <p:sldId id="364" r:id="rId46"/>
    <p:sldId id="365" r:id="rId47"/>
    <p:sldId id="425" r:id="rId48"/>
    <p:sldId id="404" r:id="rId49"/>
    <p:sldId id="422" r:id="rId50"/>
    <p:sldId id="314" r:id="rId51"/>
    <p:sldId id="369" r:id="rId52"/>
    <p:sldId id="423" r:id="rId53"/>
    <p:sldId id="371" r:id="rId54"/>
    <p:sldId id="267" r:id="rId55"/>
    <p:sldId id="317" r:id="rId56"/>
    <p:sldId id="318" r:id="rId57"/>
    <p:sldId id="381" r:id="rId58"/>
    <p:sldId id="269" r:id="rId59"/>
    <p:sldId id="321" r:id="rId60"/>
    <p:sldId id="401" r:id="rId61"/>
    <p:sldId id="400" r:id="rId62"/>
    <p:sldId id="397" r:id="rId63"/>
    <p:sldId id="326" r:id="rId64"/>
    <p:sldId id="327" r:id="rId65"/>
    <p:sldId id="424" r:id="rId66"/>
    <p:sldId id="271" r:id="rId67"/>
    <p:sldId id="393" r:id="rId68"/>
    <p:sldId id="402" r:id="rId69"/>
    <p:sldId id="395" r:id="rId70"/>
    <p:sldId id="305" r:id="rId71"/>
    <p:sldId id="403" r:id="rId72"/>
    <p:sldId id="331" r:id="rId73"/>
    <p:sldId id="332"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75269" autoAdjust="0"/>
  </p:normalViewPr>
  <p:slideViewPr>
    <p:cSldViewPr snapToGrid="0">
      <p:cViewPr varScale="1">
        <p:scale>
          <a:sx n="118" d="100"/>
          <a:sy n="118" d="100"/>
        </p:scale>
        <p:origin x="294" y="108"/>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我们的内容要主要有三个部分。第一部分是流体基础，这部分包括认识流体、观察流体、流体力学方程、向量微分基础以及物质导数几个小节。</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接下来我们先讲第一部分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375085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2557659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2652981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3850062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141934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2021/7/2</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2021/7/2</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2021/7/2</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2021/7/2</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2021/7/2</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2021/7/2</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2021/7/2</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2021/7/2</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2021/7/2</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2021/7/2</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2021/7/2</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611.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9.crdownload"/></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1.png"/><Relationship Id="rId12" Type="http://schemas.openxmlformats.org/officeDocument/2006/relationships/image" Target="../media/image42.png"/><Relationship Id="rId17" Type="http://schemas.openxmlformats.org/officeDocument/2006/relationships/image" Target="../media/image37.png"/><Relationship Id="rId2" Type="http://schemas.openxmlformats.org/officeDocument/2006/relationships/notesSlide" Target="../notesSlides/notesSlide21.xml"/><Relationship Id="rId16" Type="http://schemas.openxmlformats.org/officeDocument/2006/relationships/image" Target="../media/image46.png"/><Relationship Id="rId20"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361.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90.png"/><Relationship Id="rId1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50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6.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0.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8.xml"/><Relationship Id="rId16" Type="http://schemas.openxmlformats.org/officeDocument/2006/relationships/image" Target="../media/image45.png"/><Relationship Id="rId20" Type="http://schemas.openxmlformats.org/officeDocument/2006/relationships/image" Target="../media/image490.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3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9.crdownload"/><Relationship Id="rId4" Type="http://schemas.openxmlformats.org/officeDocument/2006/relationships/image" Target="../media/image6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4.gif"/></Relationships>
</file>

<file path=ppt/slides/_rels/slide35.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6.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34.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9.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69.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5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6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acc>
                              <m:accPr>
                                <m:chr m:val="⃗"/>
                                <m:ctrlPr>
                                  <a:rPr lang="en-US" altLang="zh-CN" i="1" smtClean="0">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𝑛</m:t>
                                </m:r>
                              </m:e>
                            </m:acc>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a:rPr lang="en-US" altLang="zh-CN" b="1" i="1" smtClean="0">
                        <a:latin typeface="Cambria Math" panose="02040503050406030204" pitchFamily="18" charset="0"/>
                        <a:ea typeface="Cambria Math" panose="02040503050406030204" pitchFamily="18" charset="0"/>
                      </a:rPr>
                      <m:t>∙</m:t>
                    </m:r>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r>
                      <m:rPr>
                        <m:sty m:val="p"/>
                      </m:rPr>
                      <a:rPr lang="en-US" altLang="zh-CN">
                        <a:latin typeface="Cambria Math" panose="02040503050406030204" pitchFamily="18" charset="0"/>
                        <a:ea typeface="Cambria Math" panose="02040503050406030204" pitchFamily="18" charset="0"/>
                      </a:rPr>
                      <m:t>d</m:t>
                    </m:r>
                    <m:r>
                      <m:rPr>
                        <m:sty m:val="p"/>
                      </m:rPr>
                      <a:rPr lang="en-US" altLang="zh-CN" b="0" i="0" smtClean="0">
                        <a:latin typeface="Cambria Math" panose="02040503050406030204" pitchFamily="18" charset="0"/>
                        <a:ea typeface="Cambria Math" panose="02040503050406030204" pitchFamily="18" charset="0"/>
                      </a:rPr>
                      <m:t>S</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a:t>对于函数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，称</a:t>
                </a:r>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二阶微分算子</a:t>
                </a:r>
                <a:endParaRPr lang="en-US" altLang="zh-CN" dirty="0"/>
              </a:p>
              <a:p>
                <a:r>
                  <a:rPr lang="zh-CN" altLang="en-US" dirty="0"/>
                  <a:t>相当于对梯度场求散度</a:t>
                </a:r>
                <a:endParaRPr lang="en-US" altLang="zh-CN" dirty="0"/>
              </a:p>
              <a:p>
                <a:r>
                  <a:rPr lang="zh-CN" altLang="en-US" dirty="0"/>
                  <a:t>函数在某一点</a:t>
                </a:r>
                <a:r>
                  <a:rPr lang="zh-CN" altLang="en-US" dirty="0">
                    <a:solidFill>
                      <a:srgbClr val="C00000"/>
                    </a:solidFill>
                  </a:rPr>
                  <a:t>周围的平均值</a:t>
                </a:r>
                <a:r>
                  <a:rPr lang="zh-CN" altLang="en-US" dirty="0"/>
                  <a:t>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r>
                          <a:rPr lang="en-US" altLang="zh-CN" i="1">
                            <a:solidFill>
                              <a:srgbClr val="C00000"/>
                            </a:solidFill>
                            <a:latin typeface="Cambria Math" panose="02040503050406030204" pitchFamily="18" charset="0"/>
                          </a:rPr>
                          <m:t>𝑄</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𝑢</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𝑣</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𝑤</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𝑄</m:t>
                    </m:r>
                  </m:oMath>
                </a14:m>
                <a:endParaRPr lang="en-US" altLang="zh-CN" dirty="0">
                  <a:solidFill>
                    <a:schemeClr val="accent2"/>
                  </a:solidFill>
                </a:endParaRPr>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当地</m:t>
                    </m:r>
                    <m:r>
                      <a:rPr lang="zh-CN" altLang="en-US" i="1" smtClean="0">
                        <a:solidFill>
                          <a:schemeClr val="accent1"/>
                        </a:solidFill>
                        <a:latin typeface="Cambria Math" panose="02040503050406030204" pitchFamily="18" charset="0"/>
                      </a:rPr>
                      <m:t>导数</m:t>
                    </m:r>
                    <m:r>
                      <a:rPr lang="en-US" altLang="zh-CN" b="0" i="1" smtClean="0">
                        <a:solidFill>
                          <a:schemeClr val="accent1"/>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ea typeface="Cambria Math" panose="02040503050406030204" pitchFamily="18" charset="0"/>
                      </a:rPr>
                      <m:t>迁移</m:t>
                    </m:r>
                    <m:r>
                      <a:rPr lang="zh-CN" altLang="en-US" i="1" smtClean="0">
                        <a:solidFill>
                          <a:schemeClr val="accent2"/>
                        </a:solidFill>
                        <a:latin typeface="Cambria Math" panose="02040503050406030204" pitchFamily="18" charset="0"/>
                        <a:ea typeface="Cambria Math" panose="02040503050406030204" pitchFamily="18" charset="0"/>
                      </a:rPr>
                      <m:t>导数</m:t>
                    </m:r>
                    <m:r>
                      <a:rPr lang="en-US" altLang="zh-CN" b="0" i="1" smtClean="0">
                        <a:solidFill>
                          <a:schemeClr val="accent2"/>
                        </a:solidFill>
                        <a:latin typeface="Cambria Math" panose="02040503050406030204" pitchFamily="18" charset="0"/>
                        <a:ea typeface="Cambria Math" panose="02040503050406030204" pitchFamily="18" charset="0"/>
                      </a:rPr>
                      <m:t>)</m:t>
                    </m:r>
                  </m:oMath>
                </a14:m>
                <a:endParaRPr lang="en-US" altLang="zh-CN" dirty="0">
                  <a:solidFill>
                    <a:schemeClr val="accent2"/>
                  </a:solidFill>
                </a:endParaRPr>
              </a:p>
              <a:p>
                <a:r>
                  <a:rPr lang="zh-CN" altLang="en-US" dirty="0"/>
                  <a:t>物质导数与对时间的全导数的关系</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𝑑𝑄</m:t>
                        </m:r>
                      </m:num>
                      <m:den>
                        <m:r>
                          <a:rPr lang="en-US" altLang="zh-CN" i="1">
                            <a:solidFill>
                              <a:srgbClr val="C00000"/>
                            </a:solidFill>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7423088" y="206642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lnSpcReduction="10000"/>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i="1">
                          <a:latin typeface="Cambria Math" panose="02040503050406030204" pitchFamily="18" charset="0"/>
                        </a:rPr>
                        <m:t>=</m:t>
                      </m:r>
                      <m: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226747" cy="1083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eqArr>
                            <m:eqArrPr>
                              <m:ctrlPr>
                                <a:rPr lang="zh-CN" altLang="en-US" sz="1600" i="1">
                                  <a:latin typeface="Cambria Math" panose="02040503050406030204" pitchFamily="18" charset="0"/>
                                </a:rPr>
                              </m:ctrlPr>
                            </m:eqArrPr>
                            <m:e>
                              <m:r>
                                <a:rPr lang="zh-CN" altLang="en-US" sz="1600" i="1">
                                  <a:latin typeface="Cambria Math" panose="02040503050406030204" pitchFamily="18" charset="0"/>
                                </a:rPr>
                                <m:t>物质导数</m:t>
                              </m:r>
                              <m:r>
                                <a:rPr lang="en-US" altLang="zh-CN" sz="1600" b="0" i="1" smtClean="0">
                                  <a:latin typeface="Cambria Math" panose="02040503050406030204" pitchFamily="18" charset="0"/>
                                </a:rPr>
                                <m:t>/</m:t>
                              </m:r>
                            </m:e>
                            <m:e>
                              <m:r>
                                <a:rPr lang="zh-CN" altLang="en-US" sz="1600" i="1">
                                  <a:latin typeface="Cambria Math" panose="02040503050406030204" pitchFamily="18" charset="0"/>
                                </a:rPr>
                                <m:t>随体导数</m:t>
                              </m:r>
                            </m:e>
                          </m:eqAr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226747" cy="1083374"/>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4870046"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3"/>
                </a:solidFill>
              </a:rPr>
              <a:t>NS</a:t>
            </a:r>
            <a:r>
              <a:rPr kumimoji="1" lang="zh-CN" altLang="en-US" b="1" dirty="0">
                <a:solidFill>
                  <a:schemeClr val="accent3"/>
                </a:solidFill>
              </a:rPr>
              <a:t>方程的推导</a:t>
            </a:r>
            <a:endParaRPr kumimoji="1" lang="en-US" altLang="zh-CN" b="1"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b="1" dirty="0">
                <a:solidFill>
                  <a:schemeClr val="accent1"/>
                </a:solidFill>
              </a:rPr>
              <a:t>基于欧拉视角求解</a:t>
            </a:r>
            <a:r>
              <a:rPr kumimoji="1" lang="en-US" altLang="zh-CN" b="1" dirty="0">
                <a:solidFill>
                  <a:schemeClr val="accent1"/>
                </a:solidFill>
              </a:rPr>
              <a:t>NS</a:t>
            </a:r>
            <a:r>
              <a:rPr kumimoji="1" lang="zh-CN" altLang="en-US" b="1" dirty="0">
                <a:solidFill>
                  <a:schemeClr val="accent1"/>
                </a:solidFill>
              </a:rPr>
              <a:t>方程</a:t>
            </a:r>
            <a:endParaRPr kumimoji="1" lang="en-US" altLang="zh-CN" b="1" dirty="0">
              <a:solidFill>
                <a:schemeClr val="accent1"/>
              </a:solidFill>
            </a:endParaRPr>
          </a:p>
          <a:p>
            <a:pPr lvl="2"/>
            <a:r>
              <a:rPr kumimoji="1" lang="zh-CN" altLang="en-US" dirty="0"/>
              <a:t>基于拉格朗日视角求解</a:t>
            </a:r>
            <a:r>
              <a:rPr kumimoji="1" lang="en-US" altLang="zh-CN" dirty="0"/>
              <a:t>NS</a:t>
            </a:r>
            <a:r>
              <a:rPr kumimoji="1" lang="zh-CN" altLang="en-US" dirty="0"/>
              <a:t>方程</a:t>
            </a:r>
            <a:endParaRPr kumimoji="1" lang="en-US" altLang="zh-CN" dirty="0"/>
          </a:p>
          <a:p>
            <a:pPr lvl="2"/>
            <a:r>
              <a:rPr kumimoji="1" lang="zh-CN" altLang="en-US" dirty="0"/>
              <a:t>欧拉网格和拉格朗日粒子法的比较</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747666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fontScale="92500" lnSpcReduction="10000"/>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平均法</a:t>
            </a:r>
            <a:endParaRPr lang="en-US" altLang="zh-CN" dirty="0"/>
          </a:p>
          <a:p>
            <a:endParaRPr lang="en-US" altLang="zh-CN" dirty="0"/>
          </a:p>
          <a:p>
            <a:endParaRPr lang="en-US" altLang="zh-CN" dirty="0"/>
          </a:p>
          <a:p>
            <a:endParaRPr lang="en-US" altLang="zh-CN" dirty="0"/>
          </a:p>
          <a:p>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1176986" y="3787889"/>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1176986" y="3787889"/>
                <a:ext cx="6450692" cy="16433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6920673" y="5719150"/>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6920673" y="5719150"/>
                <a:ext cx="2601417" cy="7523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3207905" y="5719150"/>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3207905" y="5719150"/>
                <a:ext cx="2250360" cy="752322"/>
              </a:xfrm>
              <a:prstGeom prst="rect">
                <a:avLst/>
              </a:prstGeom>
              <a:blipFill>
                <a:blip r:embed="rId5"/>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rot="-5400000">
            <a:off x="6006008" y="5870158"/>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461373" y="2350701"/>
            <a:ext cx="2892427" cy="2851123"/>
            <a:chOff x="8461373" y="1969701"/>
            <a:chExt cx="2892427" cy="2851123"/>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461373" y="1969701"/>
              <a:ext cx="2892427" cy="2851123"/>
              <a:chOff x="8163878" y="3043372"/>
              <a:chExt cx="2892427" cy="2851123"/>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163878" y="3043372"/>
                <a:ext cx="2892427" cy="2692070"/>
                <a:chOff x="1084898" y="2715712"/>
                <a:chExt cx="2892427" cy="2692070"/>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6"/>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4"/>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8"/>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347271" y="519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16200000">
                  <a:off x="897271" y="47478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100223" y="5153866"/>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100223" y="5153866"/>
                      <a:ext cx="297774" cy="25391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084898" y="4366941"/>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084898" y="4366941"/>
                      <a:ext cx="299184" cy="253916"/>
                    </a:xfrm>
                    <a:prstGeom prst="rect">
                      <a:avLst/>
                    </a:prstGeom>
                    <a:blipFill>
                      <a:blip r:embed="rId20"/>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474014" y="5525163"/>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up)">
                                      <p:cBhvr>
                                        <p:cTn id="35" dur="500"/>
                                        <p:tgtEl>
                                          <p:spTgt spid="55"/>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b="0" i="1" smtClean="0">
                        <a:latin typeface="Cambria Math" panose="02040503050406030204" pitchFamily="18" charset="0"/>
                      </a:rPr>
                      <m:t>=</m:t>
                    </m:r>
                    <m:r>
                      <a:rPr lang="en-US" altLang="zh-CN" sz="2000" i="1">
                        <a:solidFill>
                          <a:srgbClr val="92D050"/>
                        </a:solidFill>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71487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solidFill>
                      <a:schemeClr val="accent1"/>
                    </a:solidFill>
                  </a:rPr>
                  <a:t>n+1</a:t>
                </a:r>
                <a:r>
                  <a:rPr lang="zh-CN" altLang="en-US" dirty="0"/>
                  <a:t>个时间步长的物理量</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𝐺</m:t>
                        </m:r>
                      </m:sub>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bSup>
                  </m:oMath>
                </a14:m>
                <a:endParaRPr lang="en-US" altLang="zh-CN" dirty="0"/>
              </a:p>
              <a:p>
                <a:r>
                  <a:rPr lang="zh-CN" altLang="en-US" dirty="0"/>
                  <a:t>相当于</a:t>
                </a:r>
                <a:r>
                  <a:rPr lang="en-US" altLang="zh-CN" dirty="0">
                    <a:solidFill>
                      <a:srgbClr val="C00000"/>
                    </a:solidFill>
                  </a:rPr>
                  <a:t>P</a:t>
                </a:r>
                <a:r>
                  <a:rPr lang="zh-CN" altLang="en-US" dirty="0">
                    <a:solidFill>
                      <a:srgbClr val="C00000"/>
                    </a:solidFill>
                  </a:rPr>
                  <a:t>点</a:t>
                </a:r>
                <a:r>
                  <a:rPr lang="zh-CN" altLang="en-US" dirty="0"/>
                  <a:t>在第</a:t>
                </a:r>
                <a:r>
                  <a:rPr lang="en-US" altLang="zh-CN" dirty="0">
                    <a:solidFill>
                      <a:schemeClr val="accent1"/>
                    </a:solidFill>
                  </a:rPr>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i="1">
                            <a:latin typeface="Cambria Math" panose="02040503050406030204" pitchFamily="18" charset="0"/>
                          </a:rPr>
                          <m:t>𝑃</m:t>
                        </m:r>
                      </m:sub>
                      <m:sup>
                        <m:r>
                          <a:rPr lang="en-US" altLang="zh-CN" i="1">
                            <a:solidFill>
                              <a:schemeClr val="accent1"/>
                            </a:solidFill>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𝑥</m:t>
                          </m:r>
                        </m:den>
                      </m:f>
                      <m:r>
                        <a:rPr lang="en-US" altLang="zh-CN" i="1">
                          <a:solidFill>
                            <a:schemeClr val="accent2"/>
                          </a:solidFill>
                          <a:latin typeface="Cambria Math" panose="02040503050406030204" pitchFamily="18" charset="0"/>
                        </a:rPr>
                        <m:t>)</m:t>
                      </m:r>
                    </m:oMath>
                  </m:oMathPara>
                </a14:m>
                <a:endParaRPr lang="en-US" altLang="zh-CN" dirty="0"/>
              </a:p>
              <a:p>
                <a:endParaRPr lang="en-US" altLang="zh-CN" dirty="0">
                  <a:solidFill>
                    <a:schemeClr val="accent1"/>
                  </a:solidFill>
                </a:endParaRPr>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zh-CN" altLang="en-US" dirty="0"/>
                  <a:t>    </a:t>
                </a:r>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𝑣</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oMath>
                </a14:m>
                <a:r>
                  <a:rPr lang="en-US" altLang="zh-CN" dirty="0"/>
                  <a:t>+</a:t>
                </a:r>
                <a:r>
                  <a:rPr lang="en-US" altLang="zh-CN" dirty="0">
                    <a:ea typeface="Cambria Math" panose="02040503050406030204" pitchFamily="18" charset="0"/>
                  </a:rPr>
                  <a:t> </a:t>
                </a:r>
                <a14:m>
                  <m:oMath xmlns:m="http://schemas.openxmlformats.org/officeDocument/2006/math">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=0</m:t>
                    </m:r>
                  </m:oMath>
                </a14:m>
                <a:endParaRPr lang="en-US" altLang="zh-CN" dirty="0"/>
              </a:p>
              <a:p>
                <a:pPr marL="0" indent="0">
                  <a:buNone/>
                </a:pPr>
                <a:r>
                  <a:rPr lang="en-US" altLang="zh-CN" sz="2300" dirty="0"/>
                  <a:t>	</a:t>
                </a:r>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096497" y="2926467"/>
            <a:ext cx="2552029" cy="2732559"/>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745893" y="5079344"/>
                <a:ext cx="5477308" cy="8692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r>
                  <a:rPr lang="en-US" altLang="zh-CN" sz="2800" dirty="0"/>
                  <a:t> </a:t>
                </a:r>
                <a14:m>
                  <m:oMath xmlns:m="http://schemas.openxmlformats.org/officeDocument/2006/math">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smtClean="0">
                                <a:solidFill>
                                  <a:schemeClr val="accent1"/>
                                </a:solidFill>
                                <a:latin typeface="Cambria Math" panose="02040503050406030204" pitchFamily="18" charset="0"/>
                              </a:rPr>
                              <m:t>𝑛</m:t>
                            </m:r>
                            <m:r>
                              <a:rPr lang="en-US" altLang="zh-CN" sz="2800" smtClean="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𝑢</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−1/2,</m:t>
                            </m:r>
                            <m:r>
                              <a:rPr lang="en-US" altLang="zh-CN" sz="2800" smtClean="0">
                                <a:latin typeface="Cambria Math" panose="02040503050406030204" pitchFamily="18" charset="0"/>
                              </a:rPr>
                              <m:t>𝑗</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smtClean="0">
                        <a:latin typeface="Cambria Math" panose="02040503050406030204" pitchFamily="18" charset="0"/>
                      </a:rPr>
                      <m:t>+</m:t>
                    </m:r>
                    <m:f>
                      <m:fPr>
                        <m:ctrlPr>
                          <a:rPr lang="en-US" altLang="zh-CN" sz="2800" i="1" smtClean="0">
                            <a:latin typeface="Cambria Math" panose="02040503050406030204" pitchFamily="18" charset="0"/>
                          </a:rPr>
                        </m:ctrlPr>
                      </m:fPr>
                      <m:num>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r>
                          <a:rPr lang="en-US" altLang="zh-CN" sz="2800" smtClean="0">
                            <a:latin typeface="Cambria Math" panose="02040503050406030204" pitchFamily="18" charset="0"/>
                          </a:rPr>
                          <m:t>−</m:t>
                        </m:r>
                        <m:sSubSup>
                          <m:sSubSupPr>
                            <m:ctrlPr>
                              <a:rPr lang="en-US" altLang="zh-CN" sz="2800" i="1" smtClean="0">
                                <a:latin typeface="Cambria Math" panose="02040503050406030204" pitchFamily="18" charset="0"/>
                              </a:rPr>
                            </m:ctrlPr>
                          </m:sSubSupPr>
                          <m:e>
                            <m:r>
                              <a:rPr lang="en-US" altLang="zh-CN" sz="2800" smtClean="0">
                                <a:latin typeface="Cambria Math" panose="02040503050406030204" pitchFamily="18" charset="0"/>
                              </a:rPr>
                              <m:t>𝑣</m:t>
                            </m:r>
                          </m:e>
                          <m:sub>
                            <m:r>
                              <a:rPr lang="en-US" altLang="zh-CN" sz="2800" smtClean="0">
                                <a:latin typeface="Cambria Math" panose="02040503050406030204" pitchFamily="18" charset="0"/>
                              </a:rPr>
                              <m:t>𝑖</m:t>
                            </m:r>
                            <m:r>
                              <a:rPr lang="en-US" altLang="zh-CN" sz="2800" smtClean="0">
                                <a:latin typeface="Cambria Math" panose="02040503050406030204" pitchFamily="18" charset="0"/>
                              </a:rPr>
                              <m:t>,</m:t>
                            </m:r>
                            <m:r>
                              <a:rPr lang="en-US" altLang="zh-CN" sz="2800" smtClean="0">
                                <a:latin typeface="Cambria Math" panose="02040503050406030204" pitchFamily="18" charset="0"/>
                              </a:rPr>
                              <m:t>𝑗</m:t>
                            </m:r>
                            <m:r>
                              <a:rPr lang="en-US" altLang="zh-CN" sz="2800" smtClean="0">
                                <a:latin typeface="Cambria Math" panose="02040503050406030204" pitchFamily="18" charset="0"/>
                              </a:rPr>
                              <m:t>−1/2</m:t>
                            </m:r>
                          </m:sub>
                          <m:sup>
                            <m:r>
                              <a:rPr lang="en-US" altLang="zh-CN" sz="2800">
                                <a:solidFill>
                                  <a:schemeClr val="accent1"/>
                                </a:solidFill>
                                <a:latin typeface="Cambria Math" panose="02040503050406030204" pitchFamily="18" charset="0"/>
                              </a:rPr>
                              <m:t>𝑛</m:t>
                            </m:r>
                            <m:r>
                              <a:rPr lang="en-US" altLang="zh-CN" sz="2800">
                                <a:solidFill>
                                  <a:schemeClr val="accent1"/>
                                </a:solidFill>
                                <a:latin typeface="Cambria Math" panose="02040503050406030204" pitchFamily="18" charset="0"/>
                              </a:rPr>
                              <m:t>+1</m:t>
                            </m:r>
                          </m:sup>
                        </m:sSubSup>
                      </m:num>
                      <m:den>
                        <m:r>
                          <a:rPr lang="en-US" altLang="zh-CN" sz="2800" smtClean="0">
                            <a:latin typeface="Cambria Math" panose="02040503050406030204" pitchFamily="18" charset="0"/>
                          </a:rPr>
                          <m:t>∆</m:t>
                        </m:r>
                        <m:r>
                          <a:rPr lang="en-US" altLang="zh-CN" sz="2800" smtClean="0">
                            <a:latin typeface="Cambria Math" panose="02040503050406030204" pitchFamily="18" charset="0"/>
                          </a:rPr>
                          <m:t>𝑥</m:t>
                        </m:r>
                      </m:den>
                    </m:f>
                    <m:r>
                      <a:rPr lang="en-US" altLang="zh-CN" sz="2800" b="0" i="0" smtClean="0">
                        <a:latin typeface="Cambria Math" panose="02040503050406030204" pitchFamily="18" charset="0"/>
                      </a:rPr>
                      <m:t>=0</m:t>
                    </m:r>
                  </m:oMath>
                </a14:m>
                <a:endParaRPr lang="en-US" altLang="zh-CN" sz="2800" dirty="0"/>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745893" y="5079344"/>
                <a:ext cx="5477308" cy="869252"/>
              </a:xfrm>
              <a:prstGeom prst="rect">
                <a:avLst/>
              </a:prstGeom>
              <a:blipFill>
                <a:blip r:embed="rId20"/>
                <a:stretch>
                  <a:fillRect/>
                </a:stretch>
              </a:blipFill>
              <a:ln w="12700">
                <a:solidFill>
                  <a:schemeClr val="accent5"/>
                </a:solidFill>
              </a:ln>
            </p:spPr>
            <p:txBody>
              <a:bodyPr/>
              <a:lstStyle/>
              <a:p>
                <a:r>
                  <a:rPr lang="zh-CN" altLang="en-US">
                    <a:noFill/>
                  </a:rPr>
                  <a:t> </a:t>
                </a:r>
              </a:p>
            </p:txBody>
          </p:sp>
        </mc:Fallback>
      </mc:AlternateContent>
    </p:spTree>
    <p:extLst>
      <p:ext uri="{BB962C8B-B14F-4D97-AF65-F5344CB8AC3E}">
        <p14:creationId xmlns:p14="http://schemas.microsoft.com/office/powerpoint/2010/main" val="54768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r>
                  <a:rPr lang="zh-CN" altLang="en-US" dirty="0"/>
                  <a:t>压力梯度：</a:t>
                </a:r>
                <a14:m>
                  <m:oMath xmlns:m="http://schemas.openxmlformats.org/officeDocument/2006/math">
                    <m:r>
                      <m:rPr>
                        <m:sty m:val="p"/>
                      </m:rPr>
                      <a:rPr lang="zh-CN" altLang="en-US" i="1" smtClean="0">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+1,</m:t>
                            </m:r>
                            <m:r>
                              <a:rPr lang="en-US" altLang="zh-CN" i="1">
                                <a:solidFill>
                                  <a:schemeClr val="accent2"/>
                                </a:solidFill>
                                <a:latin typeface="Cambria Math" panose="02040503050406030204" pitchFamily="18" charset="0"/>
                              </a:rPr>
                              <m:t>𝑗</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oMath>
                </a14:m>
                <a:endParaRPr lang="en-US" altLang="zh-CN" i="1" dirty="0">
                  <a:solidFill>
                    <a:schemeClr val="accent2"/>
                  </a:solidFill>
                  <a:latin typeface="Cambria Math" panose="02040503050406030204" pitchFamily="18" charset="0"/>
                </a:endParaRPr>
              </a:p>
              <a:p>
                <a:r>
                  <a:rPr lang="zh-CN" altLang="en-US" dirty="0"/>
                  <a:t>速度散度：</a:t>
                </a:r>
                <a14:m>
                  <m:oMath xmlns:m="http://schemas.openxmlformats.org/officeDocument/2006/math">
                    <m:f>
                      <m:fPr>
                        <m:ctrlPr>
                          <a:rPr lang="en-US" altLang="zh-CN" i="1" smtClean="0">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𝑢</m:t>
                            </m:r>
                          </m:e>
                          <m:sub>
                            <m:r>
                              <a:rPr lang="en-US" altLang="zh-CN">
                                <a:latin typeface="Cambria Math" panose="02040503050406030204" pitchFamily="18" charset="0"/>
                              </a:rPr>
                              <m:t>𝑖</m:t>
                            </m:r>
                            <m:r>
                              <a:rPr lang="en-US" altLang="zh-CN">
                                <a:latin typeface="Cambria Math" panose="02040503050406030204" pitchFamily="18" charset="0"/>
                              </a:rPr>
                              <m:t>−1/2,</m:t>
                            </m:r>
                            <m:r>
                              <a:rPr lang="en-US" altLang="zh-CN">
                                <a:latin typeface="Cambria Math" panose="02040503050406030204" pitchFamily="18" charset="0"/>
                              </a:rPr>
                              <m:t>𝑗</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r>
                          <a:rPr lang="en-US" altLang="zh-CN">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a:latin typeface="Cambria Math" panose="02040503050406030204" pitchFamily="18" charset="0"/>
                              </a:rPr>
                              <m:t>𝑣</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r>
                              <a:rPr lang="en-US" altLang="zh-CN">
                                <a:latin typeface="Cambria Math" panose="02040503050406030204" pitchFamily="18" charset="0"/>
                              </a:rPr>
                              <m:t>−1/2</m:t>
                            </m:r>
                          </m:sub>
                          <m:sup>
                            <m:r>
                              <a:rPr lang="en-US" altLang="zh-CN">
                                <a:solidFill>
                                  <a:schemeClr val="accent1"/>
                                </a:solidFill>
                                <a:latin typeface="Cambria Math" panose="02040503050406030204" pitchFamily="18" charset="0"/>
                              </a:rPr>
                              <m:t>𝑛</m:t>
                            </m:r>
                            <m:r>
                              <a:rPr lang="en-US" altLang="zh-CN">
                                <a:solidFill>
                                  <a:schemeClr val="accent1"/>
                                </a:solidFill>
                                <a:latin typeface="Cambria Math" panose="02040503050406030204" pitchFamily="18" charset="0"/>
                              </a:rPr>
                              <m:t>+1</m:t>
                            </m:r>
                          </m:sup>
                        </m:sSubSup>
                      </m:num>
                      <m:den>
                        <m:r>
                          <a:rPr lang="en-US" altLang="zh-CN">
                            <a:latin typeface="Cambria Math" panose="02040503050406030204" pitchFamily="18" charset="0"/>
                          </a:rPr>
                          <m:t>∆</m:t>
                        </m:r>
                        <m:r>
                          <a:rPr lang="en-US" altLang="zh-CN">
                            <a:latin typeface="Cambria Math" panose="02040503050406030204" pitchFamily="18" charset="0"/>
                          </a:rPr>
                          <m:t>𝑥</m:t>
                        </m:r>
                      </m:den>
                    </m:f>
                    <m:r>
                      <a:rPr lang="en-US" altLang="zh-CN">
                        <a:latin typeface="Cambria Math" panose="02040503050406030204" pitchFamily="18" charset="0"/>
                      </a:rPr>
                      <m:t>=0</m:t>
                    </m:r>
                  </m:oMath>
                </a14:m>
                <a:endParaRPr lang="en-US" altLang="zh-CN" dirty="0"/>
              </a:p>
              <a:p>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10073282" y="1825625"/>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10073282" y="1825625"/>
                <a:ext cx="1766509" cy="94282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1235463" y="5237050"/>
                <a:ext cx="9721074"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1235463" y="5237050"/>
                <a:ext cx="9721074" cy="734817"/>
              </a:xfrm>
              <a:prstGeom prst="rect">
                <a:avLst/>
              </a:prstGeom>
              <a:blipFill>
                <a:blip r:embed="rId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881570" y="6090290"/>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881570" y="6090290"/>
                <a:ext cx="3493585" cy="526298"/>
              </a:xfrm>
              <a:prstGeom prst="rect">
                <a:avLst/>
              </a:prstGeom>
              <a:blipFill>
                <a:blip r:embed="rId6"/>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32D49F5C-F581-4FEC-8D6D-FAD81D48AE4F}"/>
                  </a:ext>
                </a:extLst>
              </p:cNvPr>
              <p:cNvSpPr/>
              <p:nvPr/>
            </p:nvSpPr>
            <p:spPr>
              <a:xfrm>
                <a:off x="7396157" y="3192698"/>
                <a:ext cx="3148645" cy="1911292"/>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𝑖</m:t>
                        </m:r>
                        <m:r>
                          <a:rPr lang="en-US" altLang="zh-CN" sz="1600" i="1">
                            <a:latin typeface="Cambria Math" panose="02040503050406030204" pitchFamily="18" charset="0"/>
                          </a:rPr>
                          <m:t>−1/2,</m:t>
                        </m:r>
                        <m:r>
                          <a:rPr lang="en-US" altLang="zh-CN" sz="1600" i="1">
                            <a:latin typeface="Cambria Math" panose="02040503050406030204" pitchFamily="18" charset="0"/>
                          </a:rPr>
                          <m:t>𝑗</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−1,</m:t>
                            </m:r>
                            <m:r>
                              <a:rPr lang="en-US" altLang="zh-CN" sz="1600" i="1">
                                <a:solidFill>
                                  <a:schemeClr val="accent2"/>
                                </a:solidFill>
                                <a:latin typeface="Cambria Math" panose="02040503050406030204" pitchFamily="18" charset="0"/>
                              </a:rPr>
                              <m:t>𝑗</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p>
              <a:p>
                <a:pPr>
                  <a:lnSpc>
                    <a:spcPct val="120000"/>
                  </a:lnSpc>
                </a:pP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en-US" altLang="zh-CN" sz="1600" dirty="0">
                  <a:solidFill>
                    <a:schemeClr val="accent2"/>
                  </a:solidFill>
                  <a:ea typeface="Cambria Math" panose="02040503050406030204" pitchFamily="18" charset="0"/>
                </a:endParaRPr>
              </a:p>
              <a:p>
                <a:pPr>
                  <a:lnSpc>
                    <a:spcPct val="120000"/>
                  </a:lnSpc>
                </a:pP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up>
                        <m:r>
                          <a:rPr lang="en-US" altLang="zh-CN" sz="1600" i="1">
                            <a:solidFill>
                              <a:schemeClr val="accent1"/>
                            </a:solidFill>
                            <a:latin typeface="Cambria Math" panose="02040503050406030204" pitchFamily="18" charset="0"/>
                          </a:rPr>
                          <m:t>𝑛</m:t>
                        </m:r>
                        <m:r>
                          <a:rPr lang="en-US" altLang="zh-CN" sz="1600" i="1">
                            <a:solidFill>
                              <a:schemeClr val="accent1"/>
                            </a:solidFill>
                            <a:latin typeface="Cambria Math" panose="02040503050406030204" pitchFamily="18" charset="0"/>
                          </a:rPr>
                          <m:t>+1</m:t>
                        </m:r>
                      </m:sup>
                    </m:sSubSup>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r>
                          <a:rPr lang="en-US" altLang="zh-CN" sz="1600" i="1">
                            <a:latin typeface="Cambria Math" panose="02040503050406030204" pitchFamily="18" charset="0"/>
                          </a:rPr>
                          <m:t>,</m:t>
                        </m:r>
                        <m:r>
                          <a:rPr lang="en-US" altLang="zh-CN" sz="1600" i="1">
                            <a:latin typeface="Cambria Math" panose="02040503050406030204" pitchFamily="18" charset="0"/>
                          </a:rPr>
                          <m:t>𝑗</m:t>
                        </m:r>
                        <m:r>
                          <a:rPr lang="en-US" altLang="zh-CN" sz="1600" i="1">
                            <a:latin typeface="Cambria Math" panose="02040503050406030204" pitchFamily="18" charset="0"/>
                          </a:rPr>
                          <m:t>−1/2</m:t>
                        </m:r>
                      </m:sub>
                    </m:sSub>
                    <m:r>
                      <a:rPr lang="en-US" altLang="zh-CN" sz="1600" i="1">
                        <a:latin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𝑡</m:t>
                    </m:r>
                    <m:f>
                      <m:fPr>
                        <m:ctrlPr>
                          <a:rPr lang="en-US" altLang="zh-CN" sz="1600" i="1" smtClean="0">
                            <a:solidFill>
                              <a:schemeClr val="accent2"/>
                            </a:solidFill>
                            <a:latin typeface="Cambria Math" panose="02040503050406030204" pitchFamily="18" charset="0"/>
                            <a:ea typeface="Cambria Math" panose="02040503050406030204" pitchFamily="18" charset="0"/>
                          </a:rPr>
                        </m:ctrlPr>
                      </m:fPr>
                      <m:num>
                        <m:r>
                          <a:rPr lang="en-US" altLang="zh-CN" sz="1600" i="1">
                            <a:solidFill>
                              <a:schemeClr val="accent2"/>
                            </a:solidFill>
                            <a:latin typeface="Cambria Math" panose="02040503050406030204" pitchFamily="18" charset="0"/>
                            <a:ea typeface="Cambria Math" panose="02040503050406030204" pitchFamily="18" charset="0"/>
                          </a:rPr>
                          <m:t>1</m:t>
                        </m:r>
                      </m:num>
                      <m:den>
                        <m:r>
                          <a:rPr lang="zh-CN" altLang="en-US" sz="1600" i="1">
                            <a:solidFill>
                              <a:schemeClr val="accent2"/>
                            </a:solidFill>
                            <a:latin typeface="Cambria Math" panose="02040503050406030204" pitchFamily="18" charset="0"/>
                            <a:ea typeface="Cambria Math" panose="02040503050406030204" pitchFamily="18" charset="0"/>
                          </a:rPr>
                          <m:t>𝜌</m:t>
                        </m:r>
                      </m:den>
                    </m:f>
                  </m:oMath>
                </a14:m>
                <a:r>
                  <a:rPr lang="en-US" altLang="zh-CN" sz="1600" dirty="0">
                    <a:solidFill>
                      <a:schemeClr val="accent2"/>
                    </a:solidFill>
                    <a:ea typeface="Cambria Math" panose="02040503050406030204" pitchFamily="18" charset="0"/>
                  </a:rPr>
                  <a:t> </a:t>
                </a:r>
                <a14:m>
                  <m:oMath xmlns:m="http://schemas.openxmlformats.org/officeDocument/2006/math">
                    <m:f>
                      <m:fPr>
                        <m:ctrlPr>
                          <a:rPr lang="en-US" altLang="zh-CN" sz="1600" i="1">
                            <a:solidFill>
                              <a:schemeClr val="accent2"/>
                            </a:solidFill>
                            <a:latin typeface="Cambria Math" panose="02040503050406030204" pitchFamily="18" charset="0"/>
                            <a:ea typeface="Cambria Math" panose="02040503050406030204" pitchFamily="18" charset="0"/>
                          </a:rPr>
                        </m:ctrlPr>
                      </m:fPr>
                      <m:num>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r>
                              <a:rPr lang="en-US" altLang="zh-CN" sz="1600" i="1">
                                <a:solidFill>
                                  <a:schemeClr val="accent2"/>
                                </a:solidFill>
                                <a:latin typeface="Cambria Math" panose="02040503050406030204" pitchFamily="18" charset="0"/>
                              </a:rPr>
                              <m:t>−1</m:t>
                            </m:r>
                          </m:sub>
                        </m:sSub>
                        <m:r>
                          <a:rPr lang="en-US" altLang="zh-CN" sz="1600" i="1">
                            <a:solidFill>
                              <a:schemeClr val="accent2"/>
                            </a:solidFill>
                            <a:latin typeface="Cambria Math" panose="02040503050406030204" pitchFamily="18" charset="0"/>
                          </a:rPr>
                          <m:t>−</m:t>
                        </m:r>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𝑖</m:t>
                            </m:r>
                            <m:r>
                              <a:rPr lang="en-US" altLang="zh-CN" sz="1600" i="1">
                                <a:solidFill>
                                  <a:schemeClr val="accent2"/>
                                </a:solidFill>
                                <a:latin typeface="Cambria Math" panose="02040503050406030204" pitchFamily="18" charset="0"/>
                              </a:rPr>
                              <m:t>,</m:t>
                            </m:r>
                            <m:r>
                              <a:rPr lang="en-US" altLang="zh-CN" sz="1600" i="1">
                                <a:solidFill>
                                  <a:schemeClr val="accent2"/>
                                </a:solidFill>
                                <a:latin typeface="Cambria Math" panose="02040503050406030204" pitchFamily="18" charset="0"/>
                              </a:rPr>
                              <m:t>𝑗</m:t>
                            </m:r>
                          </m:sub>
                        </m:sSub>
                      </m:num>
                      <m:den>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𝑥</m:t>
                        </m:r>
                      </m:den>
                    </m:f>
                  </m:oMath>
                </a14:m>
                <a:endParaRPr lang="zh-CN" altLang="en-US" sz="1600" dirty="0"/>
              </a:p>
            </p:txBody>
          </p:sp>
        </mc:Choice>
        <mc:Fallback xmlns="">
          <p:sp>
            <p:nvSpPr>
              <p:cNvPr id="51" name="矩形 50">
                <a:extLst>
                  <a:ext uri="{FF2B5EF4-FFF2-40B4-BE49-F238E27FC236}">
                    <a16:creationId xmlns:a16="http://schemas.microsoft.com/office/drawing/2014/main" id="{32D49F5C-F581-4FEC-8D6D-FAD81D48AE4F}"/>
                  </a:ext>
                </a:extLst>
              </p:cNvPr>
              <p:cNvSpPr>
                <a:spLocks noRot="1" noChangeAspect="1" noMove="1" noResize="1" noEditPoints="1" noAdjustHandles="1" noChangeArrowheads="1" noChangeShapeType="1" noTextEdit="1"/>
              </p:cNvSpPr>
              <p:nvPr/>
            </p:nvSpPr>
            <p:spPr>
              <a:xfrm>
                <a:off x="7396157" y="3192698"/>
                <a:ext cx="3148645" cy="1911292"/>
              </a:xfrm>
              <a:prstGeom prst="rect">
                <a:avLst/>
              </a:prstGeom>
              <a:blipFill>
                <a:blip r:embed="rId7"/>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E78B8DEC-F23F-4413-B562-3845B0C7887B}"/>
                  </a:ext>
                </a:extLst>
              </p:cNvPr>
              <p:cNvSpPr/>
              <p:nvPr/>
            </p:nvSpPr>
            <p:spPr>
              <a:xfrm>
                <a:off x="7932254" y="1981534"/>
                <a:ext cx="2076451" cy="523541"/>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i="1" smtClean="0">
                            <a:solidFill>
                              <a:schemeClr val="accent1"/>
                            </a:solidFill>
                            <a:latin typeface="Cambria Math" panose="02040503050406030204" pitchFamily="18" charset="0"/>
                          </a:rPr>
                        </m:ctrlPr>
                      </m:fPr>
                      <m:num>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r>
                              <a:rPr lang="en-US" altLang="zh-CN" i="1" smtClean="0">
                                <a:solidFill>
                                  <a:schemeClr val="accent1"/>
                                </a:solidFill>
                                <a:latin typeface="Cambria Math" panose="02040503050406030204" pitchFamily="18" charset="0"/>
                              </a:rPr>
                              <m:t>+1</m:t>
                            </m:r>
                          </m:sup>
                        </m:sSup>
                        <m:r>
                          <a:rPr lang="en-US" altLang="zh-CN" i="1" smtClean="0">
                            <a:solidFill>
                              <a:schemeClr val="accent1"/>
                            </a:solidFill>
                            <a:latin typeface="Cambria Math" panose="02040503050406030204" pitchFamily="18" charset="0"/>
                          </a:rPr>
                          <m:t>−</m:t>
                        </m:r>
                        <m:r>
                          <m:rPr>
                            <m:nor/>
                          </m:rPr>
                          <a:rPr lang="en-US" altLang="zh-CN" i="1" dirty="0" smtClean="0">
                            <a:solidFill>
                              <a:schemeClr val="accent1"/>
                            </a:solidFill>
                            <a:latin typeface="Cambria Math" panose="02040503050406030204" pitchFamily="18" charset="0"/>
                          </a:rPr>
                          <m:t> </m:t>
                        </m:r>
                        <m:sSup>
                          <m:sSupPr>
                            <m:ctrlPr>
                              <a:rPr lang="en-US" altLang="zh-CN" i="1" smtClean="0">
                                <a:solidFill>
                                  <a:schemeClr val="accent1"/>
                                </a:solidFill>
                                <a:latin typeface="Cambria Math" panose="02040503050406030204" pitchFamily="18" charset="0"/>
                              </a:rPr>
                            </m:ctrlPr>
                          </m:sSup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𝑢</m:t>
                                </m:r>
                              </m:e>
                            </m:acc>
                          </m:e>
                          <m:sup>
                            <m:r>
                              <a:rPr lang="en-US" altLang="zh-CN" i="1" smtClean="0">
                                <a:solidFill>
                                  <a:schemeClr val="accent1"/>
                                </a:solidFill>
                                <a:latin typeface="Cambria Math" panose="02040503050406030204" pitchFamily="18" charset="0"/>
                              </a:rPr>
                              <m:t>𝑛</m:t>
                            </m:r>
                          </m:sup>
                        </m:sSup>
                      </m:num>
                      <m:den>
                        <m:r>
                          <a:rPr lang="en-US" altLang="zh-CN" i="1" smtClean="0">
                            <a:solidFill>
                              <a:schemeClr val="accent1"/>
                            </a:solidFill>
                            <a:latin typeface="Cambria Math" panose="02040503050406030204" pitchFamily="18" charset="0"/>
                          </a:rPr>
                          <m:t>∆</m:t>
                        </m:r>
                        <m:r>
                          <a:rPr lang="en-US" altLang="zh-CN" i="1" smtClean="0">
                            <a:solidFill>
                              <a:schemeClr val="accent1"/>
                            </a:solidFill>
                            <a:latin typeface="Cambria Math" panose="02040503050406030204" pitchFamily="18" charset="0"/>
                          </a:rPr>
                          <m:t>𝑡</m:t>
                        </m:r>
                      </m:den>
                    </m:f>
                  </m:oMath>
                </a14:m>
                <a:r>
                  <a:rPr lang="en-US" altLang="zh-CN" i="1" dirty="0">
                    <a:solidFill>
                      <a:schemeClr val="accent1"/>
                    </a:solidFill>
                    <a:latin typeface="Cambria Math" panose="02040503050406030204" pitchFamily="18" charset="0"/>
                  </a:rPr>
                  <a:t> </a:t>
                </a:r>
                <a14:m>
                  <m:oMath xmlns:m="http://schemas.openxmlformats.org/officeDocument/2006/math">
                    <m:r>
                      <a:rPr lang="en-US" altLang="zh-CN" i="1" smtClean="0">
                        <a:solidFill>
                          <a:schemeClr val="dk1"/>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i="1">
                            <a:solidFill>
                              <a:schemeClr val="accent2"/>
                            </a:solidFill>
                            <a:latin typeface="Cambria Math" panose="02040503050406030204" pitchFamily="18" charset="0"/>
                          </a:rPr>
                          <m:t>1</m:t>
                        </m:r>
                      </m:num>
                      <m:den>
                        <m:r>
                          <a:rPr lang="zh-CN" altLang="en-US" i="1">
                            <a:solidFill>
                              <a:schemeClr val="accent2"/>
                            </a:solidFill>
                            <a:latin typeface="Cambria Math" panose="02040503050406030204" pitchFamily="18" charset="0"/>
                          </a:rPr>
                          <m:t>𝜌</m:t>
                        </m:r>
                      </m:den>
                    </m:f>
                    <m:r>
                      <m:rPr>
                        <m:sty m:val="p"/>
                      </m:rP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m:t>
                    </m:r>
                    <m:r>
                      <a:rPr lang="en-US" altLang="zh-CN" b="0" i="1" smtClean="0">
                        <a:solidFill>
                          <a:schemeClr val="dk1"/>
                        </a:solidFill>
                        <a:latin typeface="Cambria Math" panose="02040503050406030204" pitchFamily="18" charset="0"/>
                      </a:rPr>
                      <m:t>=0</m:t>
                    </m:r>
                  </m:oMath>
                </a14:m>
                <a:endParaRPr lang="zh-CN" altLang="en-US" i="1" dirty="0">
                  <a:solidFill>
                    <a:schemeClr val="dk1"/>
                  </a:solidFill>
                  <a:latin typeface="Cambria Math" panose="02040503050406030204" pitchFamily="18" charset="0"/>
                </a:endParaRPr>
              </a:p>
            </p:txBody>
          </p:sp>
        </mc:Choice>
        <mc:Fallback xmlns="">
          <p:sp>
            <p:nvSpPr>
              <p:cNvPr id="52" name="矩形 51">
                <a:extLst>
                  <a:ext uri="{FF2B5EF4-FFF2-40B4-BE49-F238E27FC236}">
                    <a16:creationId xmlns:a16="http://schemas.microsoft.com/office/drawing/2014/main" id="{E78B8DEC-F23F-4413-B562-3845B0C7887B}"/>
                  </a:ext>
                </a:extLst>
              </p:cNvPr>
              <p:cNvSpPr>
                <a:spLocks noRot="1" noChangeAspect="1" noMove="1" noResize="1" noEditPoints="1" noAdjustHandles="1" noChangeArrowheads="1" noChangeShapeType="1" noTextEdit="1"/>
              </p:cNvSpPr>
              <p:nvPr/>
            </p:nvSpPr>
            <p:spPr>
              <a:xfrm>
                <a:off x="7932254" y="1981534"/>
                <a:ext cx="2076451" cy="523541"/>
              </a:xfrm>
              <a:prstGeom prst="rect">
                <a:avLst/>
              </a:prstGeom>
              <a:blipFill>
                <a:blip r:embed="rId8"/>
                <a:stretch>
                  <a:fillRect b="-3409"/>
                </a:stretch>
              </a:blipFill>
              <a:ln w="12700"/>
            </p:spPr>
            <p:txBody>
              <a:bodyPr/>
              <a:lstStyle/>
              <a:p>
                <a:r>
                  <a:rPr lang="zh-CN" altLang="en-US">
                    <a:noFill/>
                  </a:rPr>
                  <a:t> </a:t>
                </a:r>
              </a:p>
            </p:txBody>
          </p:sp>
        </mc:Fallback>
      </mc:AlternateContent>
      <p:sp>
        <p:nvSpPr>
          <p:cNvPr id="66" name="箭头: 右 65">
            <a:extLst>
              <a:ext uri="{FF2B5EF4-FFF2-40B4-BE49-F238E27FC236}">
                <a16:creationId xmlns:a16="http://schemas.microsoft.com/office/drawing/2014/main" id="{D0991A9F-ED94-4377-9C3D-B6C8DEA846F9}"/>
              </a:ext>
            </a:extLst>
          </p:cNvPr>
          <p:cNvSpPr/>
          <p:nvPr/>
        </p:nvSpPr>
        <p:spPr>
          <a:xfrm rot="5400000">
            <a:off x="8772131" y="2670969"/>
            <a:ext cx="396697" cy="355835"/>
          </a:xfrm>
          <a:prstGeom prst="rightArrow">
            <a:avLst>
              <a:gd name="adj1" fmla="val 43887"/>
              <a:gd name="adj2" fmla="val 50000"/>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8" name="箭头: 右 67">
            <a:extLst>
              <a:ext uri="{FF2B5EF4-FFF2-40B4-BE49-F238E27FC236}">
                <a16:creationId xmlns:a16="http://schemas.microsoft.com/office/drawing/2014/main" id="{2A821A57-3E89-45F7-A241-47E23DE784D6}"/>
              </a:ext>
            </a:extLst>
          </p:cNvPr>
          <p:cNvSpPr/>
          <p:nvPr/>
        </p:nvSpPr>
        <p:spPr>
          <a:xfrm rot="13110305">
            <a:off x="6415618" y="3502612"/>
            <a:ext cx="734817" cy="467857"/>
          </a:xfrm>
          <a:prstGeom prst="rightArrow">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69" name="矩形: 圆角 68">
            <a:extLst>
              <a:ext uri="{FF2B5EF4-FFF2-40B4-BE49-F238E27FC236}">
                <a16:creationId xmlns:a16="http://schemas.microsoft.com/office/drawing/2014/main" id="{40A1D749-0890-4058-89BE-921F4F714834}"/>
              </a:ext>
            </a:extLst>
          </p:cNvPr>
          <p:cNvSpPr/>
          <p:nvPr/>
        </p:nvSpPr>
        <p:spPr>
          <a:xfrm>
            <a:off x="10073281" y="1825625"/>
            <a:ext cx="1766509" cy="679450"/>
          </a:xfrm>
          <a:prstGeom prst="roundRect">
            <a:avLst/>
          </a:prstGeom>
          <a:noFill/>
          <a:ln w="15875" cap="flat" cmpd="sng" algn="ctr">
            <a:solidFill>
              <a:schemeClr val="bg2">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70" name="箭头: 下 69">
            <a:extLst>
              <a:ext uri="{FF2B5EF4-FFF2-40B4-BE49-F238E27FC236}">
                <a16:creationId xmlns:a16="http://schemas.microsoft.com/office/drawing/2014/main" id="{FF64369B-5940-4187-A08B-D2B8750C08AC}"/>
              </a:ext>
            </a:extLst>
          </p:cNvPr>
          <p:cNvSpPr/>
          <p:nvPr/>
        </p:nvSpPr>
        <p:spPr>
          <a:xfrm>
            <a:off x="4186245" y="3553619"/>
            <a:ext cx="609600" cy="895350"/>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2564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37"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barn(outVertical)">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wipe(up)">
                                      <p:cBhvr>
                                        <p:cTn id="24" dur="500"/>
                                        <p:tgtEl>
                                          <p:spTgt spid="66"/>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down)">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up)">
                                      <p:cBhvr>
                                        <p:cTn id="37" dur="500"/>
                                        <p:tgtEl>
                                          <p:spTgt spid="70"/>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51" grpId="0" animBg="1"/>
      <p:bldP spid="52" grpId="0" animBg="1"/>
      <p:bldP spid="66" grpId="0" animBg="1"/>
      <p:bldP spid="68" grpId="0" animBg="1"/>
      <p:bldP spid="69" grpId="0" animBg="1"/>
      <p:bldP spid="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b="1" dirty="0">
                <a:solidFill>
                  <a:schemeClr val="accent1"/>
                </a:solidFill>
              </a:rPr>
              <a:t>基于拉格朗日视角求解</a:t>
            </a:r>
            <a:r>
              <a:rPr kumimoji="1" lang="en-US" altLang="zh-CN" b="1" dirty="0">
                <a:solidFill>
                  <a:schemeClr val="accent1"/>
                </a:solidFill>
              </a:rPr>
              <a:t>NS</a:t>
            </a:r>
            <a:r>
              <a:rPr kumimoji="1" lang="zh-CN" altLang="en-US" b="1" dirty="0">
                <a:solidFill>
                  <a:schemeClr val="accent1"/>
                </a:solidFill>
              </a:rPr>
              <a:t>方程</a:t>
            </a:r>
            <a:endParaRPr kumimoji="1" lang="en-US" altLang="zh-CN" b="1" dirty="0">
              <a:solidFill>
                <a:schemeClr val="accent1"/>
              </a:solidFill>
            </a:endParaRPr>
          </a:p>
          <a:p>
            <a:pPr lvl="2"/>
            <a:r>
              <a:rPr kumimoji="1" lang="zh-CN" altLang="en-US" dirty="0"/>
              <a:t>欧拉网格和拉格朗日粒子法的比较</a:t>
            </a:r>
            <a:endParaRPr kumimoji="1" lang="en-US" altLang="zh-CN" b="1"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99261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pPr lvl="2"/>
            <a:r>
              <a:rPr kumimoji="1" lang="zh-CN" altLang="en-US" dirty="0">
                <a:solidFill>
                  <a:schemeClr val="accent3"/>
                </a:solidFill>
              </a:rPr>
              <a:t>基于欧拉视角求解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dirty="0">
                <a:solidFill>
                  <a:schemeClr val="accent3"/>
                </a:solidFill>
              </a:rPr>
              <a:t>基于拉格朗日视角求解</a:t>
            </a:r>
            <a:r>
              <a:rPr kumimoji="1" lang="en-US" altLang="zh-CN" dirty="0">
                <a:solidFill>
                  <a:schemeClr val="accent3"/>
                </a:solidFill>
              </a:rPr>
              <a:t>NS</a:t>
            </a:r>
            <a:r>
              <a:rPr kumimoji="1" lang="zh-CN" altLang="en-US" dirty="0">
                <a:solidFill>
                  <a:schemeClr val="accent3"/>
                </a:solidFill>
              </a:rPr>
              <a:t>方程</a:t>
            </a:r>
            <a:endParaRPr kumimoji="1" lang="en-US" altLang="zh-CN" dirty="0">
              <a:solidFill>
                <a:schemeClr val="accent3"/>
              </a:solidFill>
            </a:endParaRPr>
          </a:p>
          <a:p>
            <a:pPr lvl="2"/>
            <a:r>
              <a:rPr kumimoji="1" lang="zh-CN" altLang="en-US" b="1" dirty="0">
                <a:solidFill>
                  <a:schemeClr val="accent1"/>
                </a:solidFill>
              </a:rPr>
              <a:t>欧拉网格和拉格朗日粒子法的比较</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435107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液体和气体等易于</a:t>
            </a:r>
            <a:r>
              <a:rPr lang="zh-CN" altLang="en-US" dirty="0">
                <a:solidFill>
                  <a:srgbClr val="C00000"/>
                </a:solidFill>
              </a:rPr>
              <a:t>流动</a:t>
            </a:r>
            <a:r>
              <a:rPr lang="zh-CN" altLang="en-US" dirty="0"/>
              <a:t>的物质的统称</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7" name="组合 166">
            <a:extLst>
              <a:ext uri="{FF2B5EF4-FFF2-40B4-BE49-F238E27FC236}">
                <a16:creationId xmlns:a16="http://schemas.microsoft.com/office/drawing/2014/main" id="{54011C37-ACC3-40A5-8616-B1C49F49BC0E}"/>
              </a:ext>
            </a:extLst>
          </p:cNvPr>
          <p:cNvGrpSpPr/>
          <p:nvPr/>
        </p:nvGrpSpPr>
        <p:grpSpPr>
          <a:xfrm>
            <a:off x="8847256" y="2602994"/>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280728" y="2797079"/>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7"/>
                                        </p:tgtEl>
                                        <p:attrNameLst>
                                          <p:attrName>style.visibility</p:attrName>
                                        </p:attrNameLst>
                                      </p:cBhvr>
                                      <p:to>
                                        <p:strVal val="visible"/>
                                      </p:to>
                                    </p:set>
                                    <p:animEffect transition="in" filter="fade">
                                      <p:cBhvr>
                                        <p:cTn id="24" dur="500"/>
                                        <p:tgtEl>
                                          <p:spTgt spid="16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ACFF2-57DE-41A9-AE28-E4D864A3B354}"/>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8B30DC6F-5513-4E92-8A6F-F4407AEB7457}"/>
              </a:ext>
            </a:extLst>
          </p:cNvPr>
          <p:cNvSpPr>
            <a:spLocks noGrp="1"/>
          </p:cNvSpPr>
          <p:nvPr>
            <p:ph sz="half" idx="1"/>
          </p:nvPr>
        </p:nvSpPr>
        <p:spPr/>
        <p:txBody>
          <a:bodyPr>
            <a:normAutofit fontScale="92500" lnSpcReduction="10000"/>
          </a:bodyPr>
          <a:lstStyle/>
          <a:p>
            <a:r>
              <a:rPr lang="zh-CN" altLang="en-US" dirty="0"/>
              <a:t>千禧年七大数学难题之一</a:t>
            </a:r>
            <a:endParaRPr lang="en-US" altLang="zh-CN" dirty="0"/>
          </a:p>
          <a:p>
            <a:pPr lvl="1"/>
            <a:r>
              <a:rPr lang="zh-CN" altLang="en-US" dirty="0">
                <a:solidFill>
                  <a:srgbClr val="C00000"/>
                </a:solidFill>
              </a:rPr>
              <a:t>所有时刻</a:t>
            </a:r>
            <a:r>
              <a:rPr lang="zh-CN" altLang="en-US" dirty="0"/>
              <a:t>的</a:t>
            </a:r>
            <a:r>
              <a:rPr lang="zh-CN" altLang="en-US" dirty="0">
                <a:solidFill>
                  <a:srgbClr val="C00000"/>
                </a:solidFill>
              </a:rPr>
              <a:t>所有起点</a:t>
            </a:r>
            <a:r>
              <a:rPr lang="zh-CN" altLang="en-US" dirty="0"/>
              <a:t>都有解</a:t>
            </a:r>
            <a:endParaRPr lang="en-US" altLang="zh-CN" dirty="0"/>
          </a:p>
          <a:p>
            <a:pPr lvl="1"/>
            <a:r>
              <a:rPr lang="zh-CN" altLang="en-US" dirty="0"/>
              <a:t>光滑的</a:t>
            </a:r>
            <a:r>
              <a:rPr lang="zh-CN" altLang="en-US" dirty="0">
                <a:solidFill>
                  <a:srgbClr val="C00000"/>
                </a:solidFill>
              </a:rPr>
              <a:t>速度场</a:t>
            </a:r>
            <a:endParaRPr lang="en-US" altLang="zh-CN" dirty="0"/>
          </a:p>
          <a:p>
            <a:r>
              <a:rPr lang="zh-CN" altLang="en-US" dirty="0"/>
              <a:t>光滑解</a:t>
            </a:r>
            <a:endParaRPr lang="en-US" altLang="zh-CN" dirty="0"/>
          </a:p>
          <a:p>
            <a:pPr lvl="1"/>
            <a:r>
              <a:rPr lang="zh-CN" altLang="en-US" dirty="0"/>
              <a:t>物理世界的完整写照</a:t>
            </a:r>
            <a:endParaRPr lang="en-US" altLang="zh-CN" dirty="0"/>
          </a:p>
          <a:p>
            <a:pPr lvl="1"/>
            <a:r>
              <a:rPr lang="zh-CN" altLang="en-US" dirty="0"/>
              <a:t>最大化信息量</a:t>
            </a:r>
            <a:endParaRPr lang="en-US" altLang="zh-CN" dirty="0"/>
          </a:p>
          <a:p>
            <a:pPr lvl="1"/>
            <a:r>
              <a:rPr lang="zh-CN" altLang="en-US" dirty="0"/>
              <a:t>要求在与流体相关的向量场内，</a:t>
            </a:r>
            <a:r>
              <a:rPr lang="zh-CN" altLang="en-US" dirty="0">
                <a:solidFill>
                  <a:srgbClr val="C00000"/>
                </a:solidFill>
              </a:rPr>
              <a:t>每个点</a:t>
            </a:r>
            <a:r>
              <a:rPr lang="zh-CN" altLang="en-US" dirty="0"/>
              <a:t>都存在一个向量</a:t>
            </a:r>
            <a:endParaRPr lang="en-US" altLang="zh-CN" dirty="0"/>
          </a:p>
          <a:p>
            <a:r>
              <a:rPr lang="en-US" altLang="zh-CN" dirty="0"/>
              <a:t>“</a:t>
            </a:r>
            <a:r>
              <a:rPr lang="zh-CN" altLang="en-US" dirty="0"/>
              <a:t>弱解</a:t>
            </a:r>
            <a:r>
              <a:rPr lang="en-US" altLang="zh-CN" dirty="0"/>
              <a:t>”</a:t>
            </a:r>
          </a:p>
          <a:p>
            <a:pPr lvl="1"/>
            <a:r>
              <a:rPr lang="zh-CN" altLang="en-US" dirty="0"/>
              <a:t>只需要能够计算</a:t>
            </a:r>
            <a:r>
              <a:rPr lang="zh-CN" altLang="en-US" dirty="0">
                <a:solidFill>
                  <a:srgbClr val="C00000"/>
                </a:solidFill>
              </a:rPr>
              <a:t>某些点</a:t>
            </a:r>
            <a:r>
              <a:rPr lang="zh-CN" altLang="en-US" dirty="0"/>
              <a:t>上的向量</a:t>
            </a:r>
            <a:endParaRPr lang="en-US" altLang="zh-CN" dirty="0"/>
          </a:p>
          <a:p>
            <a:pPr lvl="1"/>
            <a:r>
              <a:rPr lang="zh-CN" altLang="en-US" dirty="0"/>
              <a:t>只需对向量的计算进行估算</a:t>
            </a:r>
            <a:endParaRPr lang="en-US" altLang="zh-CN" dirty="0"/>
          </a:p>
          <a:p>
            <a:endParaRPr lang="zh-CN" altLang="en-US" dirty="0"/>
          </a:p>
        </p:txBody>
      </p:sp>
      <p:sp>
        <p:nvSpPr>
          <p:cNvPr id="4" name="内容占位符 3">
            <a:extLst>
              <a:ext uri="{FF2B5EF4-FFF2-40B4-BE49-F238E27FC236}">
                <a16:creationId xmlns:a16="http://schemas.microsoft.com/office/drawing/2014/main" id="{79C54226-19C6-4C9A-9596-10B1727A9E71}"/>
              </a:ext>
            </a:extLst>
          </p:cNvPr>
          <p:cNvSpPr>
            <a:spLocks noGrp="1"/>
          </p:cNvSpPr>
          <p:nvPr>
            <p:ph sz="half" idx="2"/>
          </p:nvPr>
        </p:nvSpPr>
        <p:spPr/>
        <p:txBody>
          <a:bodyPr>
            <a:normAutofit fontScale="92500" lnSpcReduction="10000"/>
          </a:bodyPr>
          <a:lstStyle/>
          <a:p>
            <a:r>
              <a:rPr lang="zh-CN" altLang="en-US" dirty="0"/>
              <a:t>光滑解 </a:t>
            </a:r>
            <a:r>
              <a:rPr lang="en-US" altLang="zh-CN" dirty="0"/>
              <a:t>VS </a:t>
            </a:r>
            <a:r>
              <a:rPr lang="zh-CN" altLang="en-US" dirty="0"/>
              <a:t>“弱”解</a:t>
            </a:r>
            <a:endParaRPr lang="en-US" altLang="zh-CN" dirty="0"/>
          </a:p>
          <a:p>
            <a:endParaRPr lang="zh-CN" altLang="en-US" dirty="0"/>
          </a:p>
        </p:txBody>
      </p:sp>
      <p:pic>
        <p:nvPicPr>
          <p:cNvPr id="5" name="图片 4">
            <a:extLst>
              <a:ext uri="{FF2B5EF4-FFF2-40B4-BE49-F238E27FC236}">
                <a16:creationId xmlns:a16="http://schemas.microsoft.com/office/drawing/2014/main" id="{53F17728-B8C2-4E09-9F4B-E4F260908834}"/>
              </a:ext>
            </a:extLst>
          </p:cNvPr>
          <p:cNvPicPr>
            <a:picLocks noChangeAspect="1"/>
          </p:cNvPicPr>
          <p:nvPr/>
        </p:nvPicPr>
        <p:blipFill>
          <a:blip r:embed="rId2"/>
          <a:stretch>
            <a:fillRect/>
          </a:stretch>
        </p:blipFill>
        <p:spPr>
          <a:xfrm>
            <a:off x="6290609" y="2425588"/>
            <a:ext cx="5594954" cy="3538242"/>
          </a:xfrm>
          <a:prstGeom prst="rect">
            <a:avLst/>
          </a:prstGeom>
        </p:spPr>
      </p:pic>
    </p:spTree>
    <p:extLst>
      <p:ext uri="{BB962C8B-B14F-4D97-AF65-F5344CB8AC3E}">
        <p14:creationId xmlns:p14="http://schemas.microsoft.com/office/powerpoint/2010/main" val="75158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29993</TotalTime>
  <Words>4119</Words>
  <Application>Microsoft Office PowerPoint</Application>
  <PresentationFormat>宽屏</PresentationFormat>
  <Paragraphs>795</Paragraphs>
  <Slides>72</Slides>
  <Notes>56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72</vt:i4>
      </vt:variant>
    </vt:vector>
  </HeadingPairs>
  <TitlesOfParts>
    <vt:vector size="81" baseType="lpstr">
      <vt:lpstr>Varela Round</vt: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认识流体</vt:lpstr>
      <vt:lpstr>观察流体——两种不同的视角</vt:lpstr>
      <vt:lpstr>流体力学的”白月光”——NS方程</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目录</vt:lpstr>
      <vt:lpstr>NS 方程</vt:lpstr>
      <vt:lpstr>NS 方程——动量方程</vt:lpstr>
      <vt:lpstr>NS 方程——动量方程</vt:lpstr>
      <vt:lpstr>NS 方程——质量守恒方程</vt:lpstr>
      <vt:lpstr>目录</vt:lpstr>
      <vt:lpstr>NS方程的求解</vt:lpstr>
      <vt:lpstr>目录</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NS方程的分步求解——压力/不可压缩投影</vt:lpstr>
      <vt:lpstr>NS方程的求解</vt:lpstr>
      <vt:lpstr>目录</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目录</vt:lpstr>
      <vt:lpstr>欧拉网格和拉格朗日粒子法的比较</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651</cp:revision>
  <dcterms:created xsi:type="dcterms:W3CDTF">2021-05-31T06:56:37Z</dcterms:created>
  <dcterms:modified xsi:type="dcterms:W3CDTF">2021-07-02T10:05:49Z</dcterms:modified>
</cp:coreProperties>
</file>